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</p:sldIdLst>
  <p:sldSz cy="5143500" cx="9144000"/>
  <p:notesSz cx="6858000" cy="9144000"/>
  <p:embeddedFontLst>
    <p:embeddedFont>
      <p:font typeface="Barlow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1527958-1E1C-4F83-8CD3-840E8C56684C}">
  <a:tblStyle styleId="{C1527958-1E1C-4F83-8CD3-840E8C56684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font" Target="fonts/Barlow-bold.fntdata"/><Relationship Id="rId10" Type="http://schemas.openxmlformats.org/officeDocument/2006/relationships/slide" Target="slides/slide3.xml"/><Relationship Id="rId54" Type="http://schemas.openxmlformats.org/officeDocument/2006/relationships/font" Target="fonts/Barlow-regular.fntdata"/><Relationship Id="rId13" Type="http://schemas.openxmlformats.org/officeDocument/2006/relationships/slide" Target="slides/slide6.xml"/><Relationship Id="rId57" Type="http://schemas.openxmlformats.org/officeDocument/2006/relationships/font" Target="fonts/Barlow-boldItalic.fntdata"/><Relationship Id="rId12" Type="http://schemas.openxmlformats.org/officeDocument/2006/relationships/slide" Target="slides/slide5.xml"/><Relationship Id="rId56" Type="http://schemas.openxmlformats.org/officeDocument/2006/relationships/font" Target="fonts/Barlow-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7e4c47032_0_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127e4c47032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7fc0f0483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27fc0f0483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7fc0f0483_0_1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127fc0f0483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27fc0f0483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27fc0f0483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7fc0f0483_0_1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127fc0f0483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7fc0f0483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27fc0f0483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27fc0f0483_0_2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127fc0f0483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27fc0f0483_0_2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127fc0f0483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27fc0f0483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27fc0f0483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27fc0f0483_0_2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127fc0f0483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27fc0f0483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27fc0f0483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7e4c47032_0_1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127e4c47032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27fc0f0483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27fc0f0483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27fc0f0483_0_2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127fc0f0483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27fc0f0483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27fc0f0483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27fc0f0483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27fc0f0483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27fc0f0483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27fc0f0483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27fc0f0483_0_3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127fc0f0483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27fc0f0483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27fc0f0483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27fc0f0483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27fc0f0483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27fc0f0483_0_3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127fc0f0483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27fc0f0483_0_3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g127fc0f0483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7e4c47032_0_2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127e4c47032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27fc0f0483_0_39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g127fc0f0483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27fc0f0483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27fc0f0483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27fc0f0483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27fc0f0483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27fc0f0483_3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g127fc0f048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27fc0f0483_3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g127fc0f0483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27fc0f0483_3_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g127fc0f0483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27fc0f0483_3_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g127fc0f0483_3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7fc0f0483_4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g127fc0f0483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27fc0f0483_4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g127fc0f0483_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27fc0f0483_4_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g127fc0f0483_4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7e4c47032_0_3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127e4c47032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27fc0f0483_4_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g127fc0f0483_4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27fc0f0483_4_1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g127fc0f0483_4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27fc0f0483_4_1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g127fc0f0483_4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27fc0f0483_4_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g127fc0f0483_4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27fc0f0483_0_4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6" name="Google Shape;596;g127fc0f0483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27fc0f0483_4_1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9" name="Google Shape;609;g127fc0f0483_4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27fc0f0483_4_1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2" name="Google Shape;622;g127fc0f0483_4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7e4c47032_0_5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127e4c47032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27e4c47032_0_5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127e4c47032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27fc0f0483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127fc0f04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7fc0f0483_0_2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127fc0f0483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27fc0f0483_0_1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127fc0f0483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7872900" y="-75"/>
            <a:ext cx="12711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10800000" dist="190500">
              <a:srgbClr val="000000">
                <a:alpha val="1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4"/>
          <p:cNvSpPr/>
          <p:nvPr/>
        </p:nvSpPr>
        <p:spPr>
          <a:xfrm>
            <a:off x="2241225" y="1310875"/>
            <a:ext cx="6509100" cy="2521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4"/>
          <p:cNvSpPr txBox="1"/>
          <p:nvPr>
            <p:ph type="ctrTitle"/>
          </p:nvPr>
        </p:nvSpPr>
        <p:spPr>
          <a:xfrm>
            <a:off x="2710225" y="1310850"/>
            <a:ext cx="5476800" cy="25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10800000" dist="190500">
              <a:srgbClr val="000000">
                <a:alpha val="1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5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5"/>
          <p:cNvSpPr/>
          <p:nvPr/>
        </p:nvSpPr>
        <p:spPr>
          <a:xfrm>
            <a:off x="877500" y="393525"/>
            <a:ext cx="7872900" cy="8067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5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1576275" y="1367175"/>
            <a:ext cx="3482400" cy="3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▪"/>
              <a:defRPr sz="2200"/>
            </a:lvl1pPr>
            <a:lvl2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2pPr>
            <a:lvl3pPr indent="-3683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3pPr>
            <a:lvl4pPr indent="-3683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4pPr>
            <a:lvl5pPr indent="-3683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64" name="Google Shape;64;p15"/>
          <p:cNvSpPr txBox="1"/>
          <p:nvPr>
            <p:ph idx="2" type="body"/>
          </p:nvPr>
        </p:nvSpPr>
        <p:spPr>
          <a:xfrm>
            <a:off x="5268071" y="1367175"/>
            <a:ext cx="3482400" cy="3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▪"/>
              <a:defRPr sz="2200"/>
            </a:lvl1pPr>
            <a:lvl2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2pPr>
            <a:lvl3pPr indent="-3683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3pPr>
            <a:lvl4pPr indent="-3683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4pPr>
            <a:lvl5pPr indent="-3683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66" name="Google Shape;66;p15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10800000" dist="190500">
              <a:srgbClr val="000000">
                <a:alpha val="1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6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/>
          <p:nvPr/>
        </p:nvSpPr>
        <p:spPr>
          <a:xfrm>
            <a:off x="3047925" y="-75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10800000" dist="190500">
              <a:srgbClr val="000000">
                <a:alpha val="1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7"/>
          <p:cNvSpPr/>
          <p:nvPr/>
        </p:nvSpPr>
        <p:spPr>
          <a:xfrm>
            <a:off x="2241225" y="1770000"/>
            <a:ext cx="6509100" cy="160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7"/>
          <p:cNvSpPr txBox="1"/>
          <p:nvPr>
            <p:ph type="ctrTitle"/>
          </p:nvPr>
        </p:nvSpPr>
        <p:spPr>
          <a:xfrm>
            <a:off x="2935400" y="1846200"/>
            <a:ext cx="58149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5" name="Google Shape;75;p17"/>
          <p:cNvSpPr txBox="1"/>
          <p:nvPr>
            <p:ph idx="1" type="subTitle"/>
          </p:nvPr>
        </p:nvSpPr>
        <p:spPr>
          <a:xfrm>
            <a:off x="2935400" y="2604625"/>
            <a:ext cx="5814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/>
          <p:nvPr/>
        </p:nvSpPr>
        <p:spPr>
          <a:xfrm>
            <a:off x="3047925" y="-75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10800000" dist="190500">
              <a:srgbClr val="000000">
                <a:alpha val="1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8"/>
          <p:cNvSpPr/>
          <p:nvPr/>
        </p:nvSpPr>
        <p:spPr>
          <a:xfrm>
            <a:off x="2645075" y="393425"/>
            <a:ext cx="806700" cy="806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8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3731575" y="393525"/>
            <a:ext cx="4713000" cy="43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600"/>
              <a:buChar char="▪"/>
              <a:defRPr b="1" sz="3600"/>
            </a:lvl1pPr>
            <a:lvl2pPr indent="-457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▫"/>
              <a:defRPr b="1" sz="3600"/>
            </a:lvl2pPr>
            <a:lvl3pPr indent="-4572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▫"/>
              <a:defRPr b="1" sz="3600"/>
            </a:lvl3pPr>
            <a:lvl4pPr indent="-4572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▫"/>
              <a:defRPr b="1" sz="3600"/>
            </a:lvl4pPr>
            <a:lvl5pPr indent="-4572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b="1" sz="3600"/>
            </a:lvl5pPr>
            <a:lvl6pPr indent="-4572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b="1" sz="3600"/>
            </a:lvl6pPr>
            <a:lvl7pPr indent="-4572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b="1" sz="3600"/>
            </a:lvl7pPr>
            <a:lvl8pPr indent="-4572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b="1" sz="3600"/>
            </a:lvl8pPr>
            <a:lvl9pPr indent="-4572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b="1" sz="3600"/>
            </a:lvl9pPr>
          </a:lstStyle>
          <a:p/>
        </p:txBody>
      </p:sp>
      <p:sp>
        <p:nvSpPr>
          <p:cNvPr id="81" name="Google Shape;81;p18"/>
          <p:cNvSpPr txBox="1"/>
          <p:nvPr/>
        </p:nvSpPr>
        <p:spPr>
          <a:xfrm>
            <a:off x="2654717" y="337850"/>
            <a:ext cx="78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zh-CN" sz="7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1" i="0" sz="7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10800000" dist="190500">
              <a:srgbClr val="000000">
                <a:alpha val="1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9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9"/>
          <p:cNvSpPr/>
          <p:nvPr/>
        </p:nvSpPr>
        <p:spPr>
          <a:xfrm>
            <a:off x="877500" y="393525"/>
            <a:ext cx="7872900" cy="806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9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" type="body"/>
          </p:nvPr>
        </p:nvSpPr>
        <p:spPr>
          <a:xfrm>
            <a:off x="1556331" y="1349141"/>
            <a:ext cx="7085700" cy="29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Char char="▪"/>
              <a:defRPr/>
            </a:lvl1pPr>
            <a:lvl2pPr indent="-3937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2pPr>
            <a:lvl3pPr indent="-3937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3pPr>
            <a:lvl4pPr indent="-3937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4pPr>
            <a:lvl5pPr indent="-3937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5pPr>
            <a:lvl6pPr indent="-3937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6pPr>
            <a:lvl7pPr indent="-3937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7pPr>
            <a:lvl8pPr indent="-3937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8pPr>
            <a:lvl9pPr indent="-3937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90" name="Google Shape;90;p19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10800000" dist="190500">
              <a:srgbClr val="000000">
                <a:alpha val="1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0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0"/>
          <p:cNvSpPr/>
          <p:nvPr/>
        </p:nvSpPr>
        <p:spPr>
          <a:xfrm>
            <a:off x="877500" y="393525"/>
            <a:ext cx="7872900" cy="8067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0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" type="body"/>
          </p:nvPr>
        </p:nvSpPr>
        <p:spPr>
          <a:xfrm>
            <a:off x="1560175" y="1375225"/>
            <a:ext cx="2317500" cy="3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97" name="Google Shape;97;p20"/>
          <p:cNvSpPr txBox="1"/>
          <p:nvPr>
            <p:ph idx="2" type="body"/>
          </p:nvPr>
        </p:nvSpPr>
        <p:spPr>
          <a:xfrm>
            <a:off x="3996525" y="1375225"/>
            <a:ext cx="2317500" cy="3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98" name="Google Shape;98;p20"/>
          <p:cNvSpPr txBox="1"/>
          <p:nvPr>
            <p:ph idx="3" type="body"/>
          </p:nvPr>
        </p:nvSpPr>
        <p:spPr>
          <a:xfrm>
            <a:off x="6432874" y="1375225"/>
            <a:ext cx="2317500" cy="3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99" name="Google Shape;99;p20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00" name="Google Shape;100;p20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half slide">
  <p:cSld name="TITLE_AND_BODY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10800000" dist="190500">
              <a:srgbClr val="000000">
                <a:alpha val="1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1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4178396" y="393525"/>
            <a:ext cx="4572000" cy="806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1"/>
          <p:cNvSpPr txBox="1"/>
          <p:nvPr>
            <p:ph type="title"/>
          </p:nvPr>
        </p:nvSpPr>
        <p:spPr>
          <a:xfrm>
            <a:off x="4483099" y="393475"/>
            <a:ext cx="34608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4865550" y="1349150"/>
            <a:ext cx="3776400" cy="29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▪"/>
              <a:defRPr sz="2200"/>
            </a:lvl1pPr>
            <a:lvl2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2pPr>
            <a:lvl3pPr indent="-3683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3pPr>
            <a:lvl4pPr indent="-3683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4pPr>
            <a:lvl5pPr indent="-3683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107" name="Google Shape;107;p21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08" name="Google Shape;108;p21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background image">
  <p:cSld name="BLANK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/>
          <p:nvPr/>
        </p:nvSpPr>
        <p:spPr>
          <a:xfrm>
            <a:off x="7872900" y="-75"/>
            <a:ext cx="12711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10800000" dist="190500">
              <a:srgbClr val="000000">
                <a:alpha val="1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2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10800000" dist="190500">
              <a:srgbClr val="000000">
                <a:alpha val="1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3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3"/>
          <p:cNvSpPr/>
          <p:nvPr/>
        </p:nvSpPr>
        <p:spPr>
          <a:xfrm>
            <a:off x="877500" y="393525"/>
            <a:ext cx="7872900" cy="806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3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19" name="Google Shape;119;p23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icon space">
  <p:cSld name="BLANK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10800000" dist="190500">
              <a:srgbClr val="000000">
                <a:alpha val="1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4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4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24" name="Google Shape;124;p24"/>
          <p:cNvSpPr/>
          <p:nvPr/>
        </p:nvSpPr>
        <p:spPr>
          <a:xfrm>
            <a:off x="867750" y="393425"/>
            <a:ext cx="806700" cy="806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10800000" dist="190500">
              <a:srgbClr val="000000">
                <a:alpha val="1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5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5"/>
          <p:cNvSpPr/>
          <p:nvPr/>
        </p:nvSpPr>
        <p:spPr>
          <a:xfrm>
            <a:off x="877500" y="4356125"/>
            <a:ext cx="7479300" cy="393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5"/>
          <p:cNvSpPr txBox="1"/>
          <p:nvPr>
            <p:ph idx="1" type="body"/>
          </p:nvPr>
        </p:nvSpPr>
        <p:spPr>
          <a:xfrm>
            <a:off x="1182200" y="4356200"/>
            <a:ext cx="717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</a:lstStyle>
          <a:p/>
        </p:txBody>
      </p:sp>
      <p:sp>
        <p:nvSpPr>
          <p:cNvPr id="130" name="Google Shape;130;p25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31" name="Google Shape;131;p25"/>
          <p:cNvSpPr/>
          <p:nvPr/>
        </p:nvSpPr>
        <p:spPr>
          <a:xfrm>
            <a:off x="7963200" y="4356125"/>
            <a:ext cx="393600" cy="393600"/>
          </a:xfrm>
          <a:prstGeom prst="rect">
            <a:avLst/>
          </a:prstGeom>
          <a:solidFill>
            <a:srgbClr val="FFFFFF">
              <a:alpha val="52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b="1" i="0" sz="24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b="1" i="0" sz="24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b="1" i="0" sz="24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b="1" i="0" sz="24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b="1" i="0" sz="24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b="1" i="0" sz="24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b="1" i="0" sz="24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b="1" i="0" sz="24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b="1" i="0" sz="24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556331" y="1349141"/>
            <a:ext cx="7085700" cy="29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▪"/>
              <a:defRPr b="0" i="0" sz="2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b="0" i="0" sz="2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937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b="0" i="0" sz="2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937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▫"/>
              <a:defRPr b="0" i="0" sz="2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937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b="0" i="0" sz="2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937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b="0" i="0" sz="2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937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●"/>
              <a:defRPr b="0" i="0" sz="2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937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b="0" i="0" sz="2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937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b="0" i="0" sz="2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30.png"/><Relationship Id="rId5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32.png"/><Relationship Id="rId5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Relationship Id="rId4" Type="http://schemas.openxmlformats.org/officeDocument/2006/relationships/image" Target="../media/image40.png"/><Relationship Id="rId5" Type="http://schemas.openxmlformats.org/officeDocument/2006/relationships/image" Target="../media/image37.png"/><Relationship Id="rId6" Type="http://schemas.openxmlformats.org/officeDocument/2006/relationships/image" Target="../media/image39.png"/><Relationship Id="rId7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image" Target="../media/image44.png"/><Relationship Id="rId5" Type="http://schemas.openxmlformats.org/officeDocument/2006/relationships/image" Target="../media/image46.png"/><Relationship Id="rId6" Type="http://schemas.openxmlformats.org/officeDocument/2006/relationships/image" Target="../media/image51.png"/><Relationship Id="rId7" Type="http://schemas.openxmlformats.org/officeDocument/2006/relationships/image" Target="../media/image5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Relationship Id="rId4" Type="http://schemas.openxmlformats.org/officeDocument/2006/relationships/image" Target="../media/image45.png"/><Relationship Id="rId5" Type="http://schemas.openxmlformats.org/officeDocument/2006/relationships/image" Target="../media/image54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Relationship Id="rId4" Type="http://schemas.openxmlformats.org/officeDocument/2006/relationships/image" Target="../media/image55.png"/><Relationship Id="rId5" Type="http://schemas.openxmlformats.org/officeDocument/2006/relationships/image" Target="../media/image5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Relationship Id="rId4" Type="http://schemas.openxmlformats.org/officeDocument/2006/relationships/image" Target="../media/image57.png"/><Relationship Id="rId5" Type="http://schemas.openxmlformats.org/officeDocument/2006/relationships/image" Target="../media/image5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6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0.jpg"/><Relationship Id="rId4" Type="http://schemas.openxmlformats.org/officeDocument/2006/relationships/image" Target="../media/image67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towardsdatascience.com/recent-developments-and-views-on-computer-vision-x-transformer-ed32a2c72654" TargetMode="External"/><Relationship Id="rId4" Type="http://schemas.openxmlformats.org/officeDocument/2006/relationships/hyperlink" Target="https://mchromiak.github.io/articles/2021/May/05/MLP-Mixer/#.YnPmvC_4hN1" TargetMode="External"/><Relationship Id="rId5" Type="http://schemas.openxmlformats.org/officeDocument/2006/relationships/hyperlink" Target="https://towardsdatascience.com/illustrated-self-attention-2d627e33b20a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15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ctrTitle"/>
          </p:nvPr>
        </p:nvSpPr>
        <p:spPr>
          <a:xfrm>
            <a:off x="2634025" y="1158450"/>
            <a:ext cx="5433600" cy="25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zh-CN" sz="2900"/>
              <a:t>Deep-Learning in Computer Vision: From CNN to Other Models We are Trying to Understand</a:t>
            </a:r>
            <a:endParaRPr sz="2900"/>
          </a:p>
        </p:txBody>
      </p:sp>
      <p:sp>
        <p:nvSpPr>
          <p:cNvPr id="137" name="Google Shape;137;p26"/>
          <p:cNvSpPr txBox="1"/>
          <p:nvPr/>
        </p:nvSpPr>
        <p:spPr>
          <a:xfrm>
            <a:off x="3534500" y="3154975"/>
            <a:ext cx="510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ENM 531 Final Project Presentation</a:t>
            </a:r>
            <a:endParaRPr b="1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Zesheng Liu, Qianxun Xu</a:t>
            </a:r>
            <a:endParaRPr b="1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325" y="240750"/>
            <a:ext cx="4078225" cy="272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3645" y="240750"/>
            <a:ext cx="3968679" cy="27287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7" name="Google Shape;217;p35"/>
          <p:cNvGraphicFramePr/>
          <p:nvPr/>
        </p:nvGraphicFramePr>
        <p:xfrm>
          <a:off x="1307600" y="3273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{C1527958-1E1C-4F83-8CD3-840E8C56684C}</a:tableStyleId>
              </a:tblPr>
              <a:tblGrid>
                <a:gridCol w="904875"/>
                <a:gridCol w="904875"/>
                <a:gridCol w="904875"/>
                <a:gridCol w="904875"/>
                <a:gridCol w="904875"/>
                <a:gridCol w="1022675"/>
                <a:gridCol w="787075"/>
                <a:gridCol w="1042300"/>
              </a:tblGrid>
              <a:tr h="422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Model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Dataset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Training Time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Num Params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Training Loss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Training Accuracy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Testing Loss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Testing Accuracy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84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Baseline CNN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Cifar-10, Grayscale Images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2:44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66706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0.05897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0.820312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0.109432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0.6423999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18" name="Google Shape;218;p35"/>
          <p:cNvSpPr txBox="1"/>
          <p:nvPr>
            <p:ph idx="12" type="sldNum"/>
          </p:nvPr>
        </p:nvSpPr>
        <p:spPr>
          <a:xfrm>
            <a:off x="8750400" y="43660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CNN + Images with 75% Brightness</a:t>
            </a:r>
            <a:endParaRPr/>
          </a:p>
        </p:txBody>
      </p:sp>
      <p:sp>
        <p:nvSpPr>
          <p:cNvPr id="224" name="Google Shape;224;p36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grpSp>
        <p:nvGrpSpPr>
          <p:cNvPr id="225" name="Google Shape;225;p36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226" name="Google Shape;226;p36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6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6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36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36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1" name="Google Shape;2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2050" y="1813925"/>
            <a:ext cx="1977625" cy="197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6675" y="1813925"/>
            <a:ext cx="1977625" cy="197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6"/>
          <p:cNvSpPr txBox="1"/>
          <p:nvPr/>
        </p:nvSpPr>
        <p:spPr>
          <a:xfrm>
            <a:off x="2589013" y="4093225"/>
            <a:ext cx="14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Barlow"/>
                <a:ea typeface="Barlow"/>
                <a:cs typeface="Barlow"/>
                <a:sym typeface="Barlow"/>
              </a:rPr>
              <a:t>Original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4" name="Google Shape;234;p36"/>
          <p:cNvSpPr txBox="1"/>
          <p:nvPr/>
        </p:nvSpPr>
        <p:spPr>
          <a:xfrm>
            <a:off x="6073638" y="4093225"/>
            <a:ext cx="14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Barlow"/>
                <a:ea typeface="Barlow"/>
                <a:cs typeface="Barlow"/>
                <a:sym typeface="Barlow"/>
              </a:rPr>
              <a:t>75% Brightness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9" name="Google Shape;239;p37"/>
          <p:cNvGraphicFramePr/>
          <p:nvPr/>
        </p:nvGraphicFramePr>
        <p:xfrm>
          <a:off x="1307600" y="3273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{C1527958-1E1C-4F83-8CD3-840E8C56684C}</a:tableStyleId>
              </a:tblPr>
              <a:tblGrid>
                <a:gridCol w="904875"/>
                <a:gridCol w="904875"/>
                <a:gridCol w="904875"/>
                <a:gridCol w="904875"/>
                <a:gridCol w="904875"/>
                <a:gridCol w="1022675"/>
                <a:gridCol w="787075"/>
                <a:gridCol w="1042300"/>
              </a:tblGrid>
              <a:tr h="422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Model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Dataset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Training Time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Num Params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Training Loss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Training Accuracy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Testing Loss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Testing Accuracy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97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Baseline CNN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Cifar-10, 75% Brightness Images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3:33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66706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0.04403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0.859375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0.1339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0.6374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40" name="Google Shape;240;p37"/>
          <p:cNvSpPr txBox="1"/>
          <p:nvPr>
            <p:ph idx="12" type="sldNum"/>
          </p:nvPr>
        </p:nvSpPr>
        <p:spPr>
          <a:xfrm>
            <a:off x="8750400" y="43660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241" name="Google Shape;2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225" y="243150"/>
            <a:ext cx="4360157" cy="291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4776" y="243150"/>
            <a:ext cx="4243025" cy="291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CNN + Flipped Images</a:t>
            </a:r>
            <a:endParaRPr/>
          </a:p>
        </p:txBody>
      </p:sp>
      <p:sp>
        <p:nvSpPr>
          <p:cNvPr id="248" name="Google Shape;248;p38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grpSp>
        <p:nvGrpSpPr>
          <p:cNvPr id="249" name="Google Shape;249;p38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250" name="Google Shape;250;p38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38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8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8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8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5" name="Google Shape;2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0075" y="1480150"/>
            <a:ext cx="1339600" cy="13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0650" y="1480150"/>
            <a:ext cx="1339600" cy="13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0075" y="3207275"/>
            <a:ext cx="1339600" cy="13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40650" y="3207275"/>
            <a:ext cx="1339600" cy="133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8"/>
          <p:cNvSpPr txBox="1"/>
          <p:nvPr/>
        </p:nvSpPr>
        <p:spPr>
          <a:xfrm>
            <a:off x="1332600" y="1949850"/>
            <a:ext cx="14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Barlow"/>
                <a:ea typeface="Barlow"/>
                <a:cs typeface="Barlow"/>
                <a:sym typeface="Barlow"/>
              </a:rPr>
              <a:t>Original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60" name="Google Shape;260;p38"/>
          <p:cNvSpPr txBox="1"/>
          <p:nvPr/>
        </p:nvSpPr>
        <p:spPr>
          <a:xfrm>
            <a:off x="6736500" y="1949850"/>
            <a:ext cx="14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Barlow"/>
                <a:ea typeface="Barlow"/>
                <a:cs typeface="Barlow"/>
                <a:sym typeface="Barlow"/>
              </a:rPr>
              <a:t>Horizontal Flip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61" name="Google Shape;261;p38"/>
          <p:cNvSpPr txBox="1"/>
          <p:nvPr/>
        </p:nvSpPr>
        <p:spPr>
          <a:xfrm>
            <a:off x="1332600" y="3676975"/>
            <a:ext cx="14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Barlow"/>
                <a:ea typeface="Barlow"/>
                <a:cs typeface="Barlow"/>
                <a:sym typeface="Barlow"/>
              </a:rPr>
              <a:t>Vertical Flip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62" name="Google Shape;262;p38"/>
          <p:cNvSpPr txBox="1"/>
          <p:nvPr/>
        </p:nvSpPr>
        <p:spPr>
          <a:xfrm>
            <a:off x="6736500" y="3676975"/>
            <a:ext cx="14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Barlow"/>
                <a:ea typeface="Barlow"/>
                <a:cs typeface="Barlow"/>
                <a:sym typeface="Barlow"/>
              </a:rPr>
              <a:t>Transpose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7" name="Google Shape;267;p39"/>
          <p:cNvGraphicFramePr/>
          <p:nvPr/>
        </p:nvGraphicFramePr>
        <p:xfrm>
          <a:off x="1307600" y="3273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{C1527958-1E1C-4F83-8CD3-840E8C56684C}</a:tableStyleId>
              </a:tblPr>
              <a:tblGrid>
                <a:gridCol w="904875"/>
                <a:gridCol w="904875"/>
                <a:gridCol w="904875"/>
                <a:gridCol w="904875"/>
                <a:gridCol w="904875"/>
                <a:gridCol w="1022675"/>
                <a:gridCol w="787075"/>
                <a:gridCol w="1042300"/>
              </a:tblGrid>
              <a:tr h="422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Model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Dataset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Training Time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Num Params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Training Loss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Training Accuracy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Testing Loss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Testing Accuracy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97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Baseline CNN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Cifar-10, Flipped Images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3:29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66706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0.06967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0.734375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0.1058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0.6458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68" name="Google Shape;268;p39"/>
          <p:cNvSpPr txBox="1"/>
          <p:nvPr>
            <p:ph idx="12" type="sldNum"/>
          </p:nvPr>
        </p:nvSpPr>
        <p:spPr>
          <a:xfrm>
            <a:off x="8750400" y="43660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269" name="Google Shape;26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626756" cy="296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9150" y="152400"/>
            <a:ext cx="4208001" cy="2893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/>
          <p:nvPr>
            <p:ph type="ctrTitle"/>
          </p:nvPr>
        </p:nvSpPr>
        <p:spPr>
          <a:xfrm>
            <a:off x="2935400" y="2074800"/>
            <a:ext cx="58149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4</a:t>
            </a:r>
            <a:r>
              <a:rPr lang="zh-CN"/>
              <a:t>. Model Modifications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1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CNN + Batchnorm</a:t>
            </a:r>
            <a:endParaRPr/>
          </a:p>
        </p:txBody>
      </p:sp>
      <p:sp>
        <p:nvSpPr>
          <p:cNvPr id="281" name="Google Shape;281;p41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grpSp>
        <p:nvGrpSpPr>
          <p:cNvPr id="282" name="Google Shape;282;p41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283" name="Google Shape;283;p41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41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41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41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41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88" name="Google Shape;28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925" y="1421825"/>
            <a:ext cx="5795776" cy="342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3" name="Google Shape;293;p42"/>
          <p:cNvGraphicFramePr/>
          <p:nvPr/>
        </p:nvGraphicFramePr>
        <p:xfrm>
          <a:off x="1307600" y="3273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{C1527958-1E1C-4F83-8CD3-840E8C56684C}</a:tableStyleId>
              </a:tblPr>
              <a:tblGrid>
                <a:gridCol w="904875"/>
                <a:gridCol w="904875"/>
                <a:gridCol w="904875"/>
                <a:gridCol w="904875"/>
                <a:gridCol w="904875"/>
                <a:gridCol w="1022675"/>
                <a:gridCol w="787075"/>
                <a:gridCol w="1042300"/>
              </a:tblGrid>
              <a:tr h="422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Model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Dataset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Training Time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Num Params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Training Loss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Training Accuracy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Testing Loss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Testing Accuracy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97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/>
                        <a:t>CNN with Batchnorm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Cifar-10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2:54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66790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0.01572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0.960937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0.14026694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0.673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94" name="Google Shape;294;p42"/>
          <p:cNvSpPr txBox="1"/>
          <p:nvPr>
            <p:ph idx="12" type="sldNum"/>
          </p:nvPr>
        </p:nvSpPr>
        <p:spPr>
          <a:xfrm>
            <a:off x="8750400" y="43660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295" name="Google Shape;29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7462"/>
            <a:ext cx="4774699" cy="3063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956" y="278563"/>
            <a:ext cx="4060045" cy="2716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7106" y="248375"/>
            <a:ext cx="4060044" cy="2746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3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CNN + Dropout</a:t>
            </a:r>
            <a:endParaRPr/>
          </a:p>
        </p:txBody>
      </p:sp>
      <p:sp>
        <p:nvSpPr>
          <p:cNvPr id="303" name="Google Shape;303;p43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grpSp>
        <p:nvGrpSpPr>
          <p:cNvPr id="304" name="Google Shape;304;p43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305" name="Google Shape;305;p43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43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43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43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43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10" name="Google Shape;3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050" y="1244600"/>
            <a:ext cx="5655438" cy="190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6050" y="3145375"/>
            <a:ext cx="5707676" cy="190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6" name="Google Shape;316;p44"/>
          <p:cNvGraphicFramePr/>
          <p:nvPr/>
        </p:nvGraphicFramePr>
        <p:xfrm>
          <a:off x="1307600" y="3273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{C1527958-1E1C-4F83-8CD3-840E8C56684C}</a:tableStyleId>
              </a:tblPr>
              <a:tblGrid>
                <a:gridCol w="904875"/>
                <a:gridCol w="904875"/>
                <a:gridCol w="904875"/>
                <a:gridCol w="904875"/>
                <a:gridCol w="904875"/>
                <a:gridCol w="944125"/>
                <a:gridCol w="865625"/>
                <a:gridCol w="1042300"/>
              </a:tblGrid>
              <a:tr h="422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Model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Dataset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Training Time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Num Params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Training Loss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Training Accuracy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Testing Loss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Testing Accuracy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97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/>
                        <a:t>CNN with Dropout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Cifar-10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2:01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66706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0.07173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0.8125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0.108728945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0.6834999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17" name="Google Shape;317;p44"/>
          <p:cNvSpPr txBox="1"/>
          <p:nvPr>
            <p:ph idx="12" type="sldNum"/>
          </p:nvPr>
        </p:nvSpPr>
        <p:spPr>
          <a:xfrm>
            <a:off x="8750400" y="43660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318" name="Google Shape;31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7462"/>
            <a:ext cx="4774699" cy="3063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800" y="280025"/>
            <a:ext cx="4145201" cy="2659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7099" y="280575"/>
            <a:ext cx="3912101" cy="2617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/>
              <a:t>Outline</a:t>
            </a:r>
            <a:endParaRPr sz="3000"/>
          </a:p>
        </p:txBody>
      </p:sp>
      <p:sp>
        <p:nvSpPr>
          <p:cNvPr id="143" name="Google Shape;143;p27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grpSp>
        <p:nvGrpSpPr>
          <p:cNvPr id="144" name="Google Shape;144;p27"/>
          <p:cNvGrpSpPr/>
          <p:nvPr/>
        </p:nvGrpSpPr>
        <p:grpSpPr>
          <a:xfrm>
            <a:off x="8160825" y="631951"/>
            <a:ext cx="390214" cy="329725"/>
            <a:chOff x="3918650" y="293075"/>
            <a:chExt cx="488500" cy="412775"/>
          </a:xfrm>
        </p:grpSpPr>
        <p:sp>
          <p:nvSpPr>
            <p:cNvPr id="145" name="Google Shape;145;p27"/>
            <p:cNvSpPr/>
            <p:nvPr/>
          </p:nvSpPr>
          <p:spPr>
            <a:xfrm>
              <a:off x="4085350" y="293675"/>
              <a:ext cx="154500" cy="412175"/>
            </a:xfrm>
            <a:custGeom>
              <a:rect b="b" l="l" r="r" t="t"/>
              <a:pathLst>
                <a:path extrusionOk="0" h="16487" w="618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7"/>
            <p:cNvSpPr/>
            <p:nvPr/>
          </p:nvSpPr>
          <p:spPr>
            <a:xfrm>
              <a:off x="3918650" y="293075"/>
              <a:ext cx="153900" cy="407275"/>
            </a:xfrm>
            <a:custGeom>
              <a:rect b="b" l="l" r="r" t="t"/>
              <a:pathLst>
                <a:path extrusionOk="0" h="16291" w="6156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7"/>
            <p:cNvSpPr/>
            <p:nvPr/>
          </p:nvSpPr>
          <p:spPr>
            <a:xfrm>
              <a:off x="4253250" y="298550"/>
              <a:ext cx="153900" cy="406675"/>
            </a:xfrm>
            <a:custGeom>
              <a:rect b="b" l="l" r="r" t="t"/>
              <a:pathLst>
                <a:path extrusionOk="0" h="16267" w="6156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" name="Google Shape;148;p27"/>
          <p:cNvSpPr txBox="1"/>
          <p:nvPr/>
        </p:nvSpPr>
        <p:spPr>
          <a:xfrm>
            <a:off x="1576275" y="1321500"/>
            <a:ext cx="6345300" cy="3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Barlow"/>
              <a:buChar char="➢"/>
            </a:pPr>
            <a:r>
              <a:rPr b="1" lang="zh-CN" sz="20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Project Overview</a:t>
            </a:r>
            <a:endParaRPr b="1" sz="2000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Barlow"/>
              <a:buChar char="➢"/>
            </a:pPr>
            <a:r>
              <a:rPr b="1" lang="zh-CN" sz="20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Baseline Model</a:t>
            </a:r>
            <a:endParaRPr b="1" sz="2000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Barlow"/>
              <a:buChar char="➢"/>
            </a:pPr>
            <a:r>
              <a:rPr b="1" lang="zh-CN" sz="20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Baseline Model with Data Augmentation</a:t>
            </a:r>
            <a:endParaRPr b="1" sz="2000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Barlow"/>
              <a:buChar char="➢"/>
            </a:pPr>
            <a:r>
              <a:rPr b="1" lang="zh-CN" sz="20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Model Modifications</a:t>
            </a:r>
            <a:endParaRPr b="1" sz="2000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Barlow"/>
              <a:buChar char="➢"/>
            </a:pPr>
            <a:r>
              <a:rPr b="1" lang="zh-CN" sz="20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Other Models</a:t>
            </a:r>
            <a:endParaRPr b="1" sz="2000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Barlow"/>
              <a:buChar char="○"/>
            </a:pPr>
            <a:r>
              <a:rPr b="1" lang="zh-CN" sz="20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VGG16</a:t>
            </a:r>
            <a:endParaRPr b="1" sz="2000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Barlow"/>
              <a:buChar char="○"/>
            </a:pPr>
            <a:r>
              <a:rPr b="1" lang="zh-CN" sz="20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MLP-Mixer</a:t>
            </a:r>
            <a:endParaRPr b="1" sz="2000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Barlow"/>
              <a:buChar char="○"/>
            </a:pPr>
            <a:r>
              <a:rPr b="1" lang="zh-CN" sz="20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ViT</a:t>
            </a:r>
            <a:endParaRPr b="1" sz="2000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5"/>
          <p:cNvSpPr txBox="1"/>
          <p:nvPr>
            <p:ph idx="12" type="sldNum"/>
          </p:nvPr>
        </p:nvSpPr>
        <p:spPr>
          <a:xfrm>
            <a:off x="8750400" y="43660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326" name="Google Shape;32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7462"/>
            <a:ext cx="4774699" cy="3063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0962" y="51175"/>
            <a:ext cx="3624525" cy="25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0150" y="51175"/>
            <a:ext cx="3624525" cy="2576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8450" y="2627425"/>
            <a:ext cx="3501957" cy="252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36525" y="2653550"/>
            <a:ext cx="3501949" cy="252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CNN + Batchnorm + Dropout</a:t>
            </a:r>
            <a:endParaRPr/>
          </a:p>
        </p:txBody>
      </p:sp>
      <p:sp>
        <p:nvSpPr>
          <p:cNvPr id="336" name="Google Shape;336;p46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grpSp>
        <p:nvGrpSpPr>
          <p:cNvPr id="337" name="Google Shape;337;p46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338" name="Google Shape;338;p46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46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46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46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46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43" name="Google Shape;34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950" y="1352575"/>
            <a:ext cx="8598000" cy="2935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" name="Google Shape;348;p47"/>
          <p:cNvGraphicFramePr/>
          <p:nvPr/>
        </p:nvGraphicFramePr>
        <p:xfrm>
          <a:off x="1307600" y="3273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{C1527958-1E1C-4F83-8CD3-840E8C56684C}</a:tableStyleId>
              </a:tblPr>
              <a:tblGrid>
                <a:gridCol w="904875"/>
                <a:gridCol w="904875"/>
                <a:gridCol w="904875"/>
                <a:gridCol w="904875"/>
                <a:gridCol w="904875"/>
                <a:gridCol w="944125"/>
                <a:gridCol w="865625"/>
                <a:gridCol w="1042300"/>
              </a:tblGrid>
              <a:tr h="422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Model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Dataset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Training Time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Num Params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Training Loss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Training Accuracy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Testing Loss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Testing Accuracy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97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/>
                        <a:t>CNN with Batchnorm, Dropout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Cifar-10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1:30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66790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0.06202073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0.84375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0.09572039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0.74059997558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49" name="Google Shape;349;p47"/>
          <p:cNvSpPr txBox="1"/>
          <p:nvPr>
            <p:ph idx="12" type="sldNum"/>
          </p:nvPr>
        </p:nvSpPr>
        <p:spPr>
          <a:xfrm>
            <a:off x="8750400" y="43660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350" name="Google Shape;35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7462"/>
            <a:ext cx="4774699" cy="3063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700" y="311326"/>
            <a:ext cx="4180599" cy="273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0774" y="377525"/>
            <a:ext cx="3912101" cy="2665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7" name="Google Shape;357;p48"/>
          <p:cNvGraphicFramePr/>
          <p:nvPr/>
        </p:nvGraphicFramePr>
        <p:xfrm>
          <a:off x="1307600" y="3273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{C1527958-1E1C-4F83-8CD3-840E8C56684C}</a:tableStyleId>
              </a:tblPr>
              <a:tblGrid>
                <a:gridCol w="904875"/>
                <a:gridCol w="904875"/>
                <a:gridCol w="904875"/>
                <a:gridCol w="904875"/>
                <a:gridCol w="904875"/>
                <a:gridCol w="944125"/>
                <a:gridCol w="865625"/>
                <a:gridCol w="1042300"/>
              </a:tblGrid>
              <a:tr h="422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Model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Dataset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Training Time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Num Params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Training Loss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Training Accuracy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Testing Loss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Testing Accuracy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97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/>
                        <a:t>CNN with Batchnorm, Dropout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Cifar-10, Flipped Images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1:31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66790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0.096912846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0.7109375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0.09809923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0.70309997558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58" name="Google Shape;358;p48"/>
          <p:cNvSpPr txBox="1"/>
          <p:nvPr>
            <p:ph idx="12" type="sldNum"/>
          </p:nvPr>
        </p:nvSpPr>
        <p:spPr>
          <a:xfrm>
            <a:off x="8750400" y="43660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359" name="Google Shape;35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7462"/>
            <a:ext cx="4774699" cy="3063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9975" y="284125"/>
            <a:ext cx="4161625" cy="267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600" y="252700"/>
            <a:ext cx="4322350" cy="277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9"/>
          <p:cNvSpPr txBox="1"/>
          <p:nvPr>
            <p:ph idx="12" type="sldNum"/>
          </p:nvPr>
        </p:nvSpPr>
        <p:spPr>
          <a:xfrm>
            <a:off x="8750400" y="43660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367" name="Google Shape;36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7462"/>
            <a:ext cx="4774699" cy="3063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0275" y="95825"/>
            <a:ext cx="3707324" cy="25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2900" y="76200"/>
            <a:ext cx="3644774" cy="2590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5300" y="2707724"/>
            <a:ext cx="3372301" cy="2435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36625" y="2707725"/>
            <a:ext cx="3291499" cy="237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0"/>
          <p:cNvSpPr txBox="1"/>
          <p:nvPr>
            <p:ph type="ctrTitle"/>
          </p:nvPr>
        </p:nvSpPr>
        <p:spPr>
          <a:xfrm>
            <a:off x="2935400" y="2074800"/>
            <a:ext cx="58149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Summary Plots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1"/>
          <p:cNvSpPr txBox="1"/>
          <p:nvPr>
            <p:ph idx="12" type="sldNum"/>
          </p:nvPr>
        </p:nvSpPr>
        <p:spPr>
          <a:xfrm>
            <a:off x="8750400" y="43660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382" name="Google Shape;38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7462"/>
            <a:ext cx="4774699" cy="3063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425" y="99662"/>
            <a:ext cx="3666576" cy="2606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3350" y="57450"/>
            <a:ext cx="3850275" cy="2690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6800" y="2664375"/>
            <a:ext cx="3432329" cy="247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54325" y="2705808"/>
            <a:ext cx="3123437" cy="2256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2"/>
          <p:cNvSpPr txBox="1"/>
          <p:nvPr>
            <p:ph idx="12" type="sldNum"/>
          </p:nvPr>
        </p:nvSpPr>
        <p:spPr>
          <a:xfrm>
            <a:off x="8750400" y="43660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392" name="Google Shape;39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7462"/>
            <a:ext cx="4774699" cy="3063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3925" y="152400"/>
            <a:ext cx="3386475" cy="2407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5600" y="152400"/>
            <a:ext cx="3386475" cy="2407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1382" y="2656075"/>
            <a:ext cx="3099018" cy="22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85600" y="2571750"/>
            <a:ext cx="3332518" cy="240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3"/>
          <p:cNvSpPr txBox="1"/>
          <p:nvPr>
            <p:ph type="ctrTitle"/>
          </p:nvPr>
        </p:nvSpPr>
        <p:spPr>
          <a:xfrm>
            <a:off x="2935400" y="2074800"/>
            <a:ext cx="58149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5. Other Models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4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VGG16</a:t>
            </a:r>
            <a:endParaRPr/>
          </a:p>
        </p:txBody>
      </p:sp>
      <p:sp>
        <p:nvSpPr>
          <p:cNvPr id="407" name="Google Shape;407;p54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grpSp>
        <p:nvGrpSpPr>
          <p:cNvPr id="408" name="Google Shape;408;p54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409" name="Google Shape;409;p54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54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54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54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54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14" name="Google Shape;41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8200" y="1402650"/>
            <a:ext cx="6362750" cy="3584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>
            <p:ph type="ctrTitle"/>
          </p:nvPr>
        </p:nvSpPr>
        <p:spPr>
          <a:xfrm>
            <a:off x="2935400" y="2074800"/>
            <a:ext cx="58149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1. Project Overview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5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VGG16</a:t>
            </a:r>
            <a:endParaRPr/>
          </a:p>
        </p:txBody>
      </p:sp>
      <p:sp>
        <p:nvSpPr>
          <p:cNvPr id="420" name="Google Shape;420;p55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grpSp>
        <p:nvGrpSpPr>
          <p:cNvPr id="421" name="Google Shape;421;p55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422" name="Google Shape;422;p55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55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55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55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55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7" name="Google Shape;42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6800" y="1315025"/>
            <a:ext cx="3600225" cy="36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2" name="Google Shape;432;p56"/>
          <p:cNvGraphicFramePr/>
          <p:nvPr/>
        </p:nvGraphicFramePr>
        <p:xfrm>
          <a:off x="1307600" y="3273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{C1527958-1E1C-4F83-8CD3-840E8C56684C}</a:tableStyleId>
              </a:tblPr>
              <a:tblGrid>
                <a:gridCol w="904875"/>
                <a:gridCol w="904875"/>
                <a:gridCol w="904875"/>
                <a:gridCol w="904875"/>
                <a:gridCol w="904875"/>
                <a:gridCol w="944125"/>
                <a:gridCol w="865625"/>
                <a:gridCol w="1042300"/>
              </a:tblGrid>
              <a:tr h="422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Model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Dataset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Training Time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Num Params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Training Loss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Training Accuracy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Testing Loss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Testing Accuracy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97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VGG16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Cifar-10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22:59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14,990,924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0.00028189635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0.06896409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0.889300003051758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33" name="Google Shape;433;p56"/>
          <p:cNvSpPr txBox="1"/>
          <p:nvPr>
            <p:ph idx="12" type="sldNum"/>
          </p:nvPr>
        </p:nvSpPr>
        <p:spPr>
          <a:xfrm>
            <a:off x="8750400" y="43660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434" name="Google Shape;43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7462"/>
            <a:ext cx="4774699" cy="3063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900" y="152400"/>
            <a:ext cx="4187926" cy="2802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3675" y="152400"/>
            <a:ext cx="4187926" cy="280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1" name="Google Shape;441;p57"/>
          <p:cNvGraphicFramePr/>
          <p:nvPr/>
        </p:nvGraphicFramePr>
        <p:xfrm>
          <a:off x="1307600" y="3197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{C1527958-1E1C-4F83-8CD3-840E8C56684C}</a:tableStyleId>
              </a:tblPr>
              <a:tblGrid>
                <a:gridCol w="904875"/>
                <a:gridCol w="904875"/>
                <a:gridCol w="904875"/>
                <a:gridCol w="904875"/>
                <a:gridCol w="904875"/>
                <a:gridCol w="944125"/>
                <a:gridCol w="865625"/>
                <a:gridCol w="1042300"/>
              </a:tblGrid>
              <a:tr h="422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Model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Dataset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Training Time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Num Params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Training Loss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Training Accuracy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Testing Loss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Testing Accuracy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97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VGG16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Cifar-100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22:10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15,037,094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0.00059852446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0.99609375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0.023349063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0.635899963378906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42" name="Google Shape;442;p57"/>
          <p:cNvSpPr txBox="1"/>
          <p:nvPr>
            <p:ph idx="12" type="sldNum"/>
          </p:nvPr>
        </p:nvSpPr>
        <p:spPr>
          <a:xfrm>
            <a:off x="8750400" y="43660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443" name="Google Shape;44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7462"/>
            <a:ext cx="4774699" cy="3063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625" y="152400"/>
            <a:ext cx="4124449" cy="275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7100" y="152400"/>
            <a:ext cx="4064500" cy="2719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8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MLP Mixer</a:t>
            </a:r>
            <a:endParaRPr/>
          </a:p>
        </p:txBody>
      </p:sp>
      <p:sp>
        <p:nvSpPr>
          <p:cNvPr id="451" name="Google Shape;451;p58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grpSp>
        <p:nvGrpSpPr>
          <p:cNvPr id="452" name="Google Shape;452;p58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453" name="Google Shape;453;p58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58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58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58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58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58" name="Google Shape;45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300" y="1640950"/>
            <a:ext cx="3457575" cy="30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8"/>
          <p:cNvSpPr txBox="1"/>
          <p:nvPr/>
        </p:nvSpPr>
        <p:spPr>
          <a:xfrm>
            <a:off x="6040750" y="1734825"/>
            <a:ext cx="193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Barlow"/>
                <a:ea typeface="Barlow"/>
                <a:cs typeface="Barlow"/>
                <a:sym typeface="Barlow"/>
              </a:rPr>
              <a:t>What is Mixer?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60" name="Google Shape;460;p58"/>
          <p:cNvSpPr txBox="1"/>
          <p:nvPr/>
        </p:nvSpPr>
        <p:spPr>
          <a:xfrm>
            <a:off x="6308350" y="2371650"/>
            <a:ext cx="14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Barlow"/>
                <a:ea typeface="Barlow"/>
                <a:cs typeface="Barlow"/>
                <a:sym typeface="Barlow"/>
              </a:rPr>
              <a:t>tokens mixing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61" name="Google Shape;461;p58"/>
          <p:cNvSpPr txBox="1"/>
          <p:nvPr/>
        </p:nvSpPr>
        <p:spPr>
          <a:xfrm>
            <a:off x="6308350" y="2945800"/>
            <a:ext cx="14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Barlow"/>
                <a:ea typeface="Barlow"/>
                <a:cs typeface="Barlow"/>
                <a:sym typeface="Barlow"/>
              </a:rPr>
              <a:t>channel mixing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9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MLP Mixer</a:t>
            </a:r>
            <a:endParaRPr/>
          </a:p>
        </p:txBody>
      </p:sp>
      <p:sp>
        <p:nvSpPr>
          <p:cNvPr id="467" name="Google Shape;467;p59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grpSp>
        <p:nvGrpSpPr>
          <p:cNvPr id="468" name="Google Shape;468;p59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469" name="Google Shape;469;p59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59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59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59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59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74" name="Google Shape;47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7575" y="1875863"/>
            <a:ext cx="4995600" cy="2480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0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MLP Mixer</a:t>
            </a:r>
            <a:endParaRPr/>
          </a:p>
        </p:txBody>
      </p:sp>
      <p:sp>
        <p:nvSpPr>
          <p:cNvPr id="480" name="Google Shape;480;p60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grpSp>
        <p:nvGrpSpPr>
          <p:cNvPr id="481" name="Google Shape;481;p60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482" name="Google Shape;482;p60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60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60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60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60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87" name="Google Shape;48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5100" y="1489150"/>
            <a:ext cx="6272384" cy="216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1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MLP Mixer</a:t>
            </a:r>
            <a:endParaRPr/>
          </a:p>
        </p:txBody>
      </p:sp>
      <p:sp>
        <p:nvSpPr>
          <p:cNvPr id="493" name="Google Shape;493;p61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grpSp>
        <p:nvGrpSpPr>
          <p:cNvPr id="494" name="Google Shape;494;p61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495" name="Google Shape;495;p61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61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61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61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61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00" name="Google Shape;50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075" y="1573663"/>
            <a:ext cx="7572152" cy="216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2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MLP Mixer</a:t>
            </a:r>
            <a:endParaRPr/>
          </a:p>
        </p:txBody>
      </p:sp>
      <p:sp>
        <p:nvSpPr>
          <p:cNvPr id="506" name="Google Shape;506;p62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grpSp>
        <p:nvGrpSpPr>
          <p:cNvPr id="507" name="Google Shape;507;p62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508" name="Google Shape;508;p62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62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62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62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62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13" name="Google Shape;51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975" y="1525825"/>
            <a:ext cx="4995600" cy="3010642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62"/>
          <p:cNvSpPr txBox="1"/>
          <p:nvPr/>
        </p:nvSpPr>
        <p:spPr>
          <a:xfrm>
            <a:off x="6536575" y="2507800"/>
            <a:ext cx="2607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Barlow"/>
                <a:ea typeface="Barlow"/>
                <a:cs typeface="Barlow"/>
                <a:sym typeface="Barlow"/>
              </a:rPr>
              <a:t>For Cifar10, accuracy~96.6%(pretrained)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Barlow"/>
                <a:ea typeface="Barlow"/>
                <a:cs typeface="Barlow"/>
                <a:sym typeface="Barlow"/>
              </a:rPr>
              <a:t>accuracy~89.15%(trained on cifar10 data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3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MLP Mixer</a:t>
            </a:r>
            <a:endParaRPr/>
          </a:p>
        </p:txBody>
      </p:sp>
      <p:sp>
        <p:nvSpPr>
          <p:cNvPr id="520" name="Google Shape;520;p63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grpSp>
        <p:nvGrpSpPr>
          <p:cNvPr id="521" name="Google Shape;521;p63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522" name="Google Shape;522;p63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63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63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63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63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27" name="Google Shape;52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2702" y="1652950"/>
            <a:ext cx="6308176" cy="2530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4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Vision Transformer</a:t>
            </a:r>
            <a:endParaRPr/>
          </a:p>
        </p:txBody>
      </p:sp>
      <p:sp>
        <p:nvSpPr>
          <p:cNvPr id="533" name="Google Shape;533;p64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grpSp>
        <p:nvGrpSpPr>
          <p:cNvPr id="534" name="Google Shape;534;p64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535" name="Google Shape;535;p64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64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64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64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64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40" name="Google Shape;54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500" y="1520800"/>
            <a:ext cx="4995600" cy="2605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Project Overview</a:t>
            </a:r>
            <a:endParaRPr/>
          </a:p>
        </p:txBody>
      </p:sp>
      <p:sp>
        <p:nvSpPr>
          <p:cNvPr id="159" name="Google Shape;159;p29"/>
          <p:cNvSpPr txBox="1"/>
          <p:nvPr>
            <p:ph idx="1" type="body"/>
          </p:nvPr>
        </p:nvSpPr>
        <p:spPr>
          <a:xfrm>
            <a:off x="1560175" y="1375225"/>
            <a:ext cx="6361500" cy="13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zh-CN"/>
              <a:t>Objective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Image classification with neural network models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Explore other models</a:t>
            </a:r>
            <a:endParaRPr/>
          </a:p>
        </p:txBody>
      </p:sp>
      <p:sp>
        <p:nvSpPr>
          <p:cNvPr id="160" name="Google Shape;160;p29"/>
          <p:cNvSpPr txBox="1"/>
          <p:nvPr>
            <p:ph idx="2" type="body"/>
          </p:nvPr>
        </p:nvSpPr>
        <p:spPr>
          <a:xfrm>
            <a:off x="1501300" y="2571750"/>
            <a:ext cx="63615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zh-CN"/>
              <a:t>Dataset</a:t>
            </a:r>
            <a:endParaRPr b="1"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zh-CN"/>
              <a:t>Cifar-10; 60,000 32x32 images; 10 classes</a:t>
            </a:r>
            <a:endParaRPr/>
          </a:p>
        </p:txBody>
      </p:sp>
      <p:sp>
        <p:nvSpPr>
          <p:cNvPr id="161" name="Google Shape;161;p29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62" name="Google Shape;162;p29"/>
          <p:cNvSpPr/>
          <p:nvPr/>
        </p:nvSpPr>
        <p:spPr>
          <a:xfrm>
            <a:off x="8191382" y="636358"/>
            <a:ext cx="320958" cy="320938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5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Vision Transformer-Multi-Head Attention</a:t>
            </a:r>
            <a:endParaRPr/>
          </a:p>
        </p:txBody>
      </p:sp>
      <p:sp>
        <p:nvSpPr>
          <p:cNvPr id="546" name="Google Shape;546;p65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grpSp>
        <p:nvGrpSpPr>
          <p:cNvPr id="547" name="Google Shape;547;p65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548" name="Google Shape;548;p65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65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65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65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65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53" name="Google Shape;55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8150" y="1292500"/>
            <a:ext cx="2728893" cy="363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2301" y="1749075"/>
            <a:ext cx="4335176" cy="26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6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Vision Transformer</a:t>
            </a:r>
            <a:endParaRPr/>
          </a:p>
        </p:txBody>
      </p:sp>
      <p:sp>
        <p:nvSpPr>
          <p:cNvPr id="560" name="Google Shape;560;p66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grpSp>
        <p:nvGrpSpPr>
          <p:cNvPr id="561" name="Google Shape;561;p66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562" name="Google Shape;562;p66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66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66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66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66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67" name="Google Shape;56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025" y="1956198"/>
            <a:ext cx="7137374" cy="211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7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Vision Transformer</a:t>
            </a:r>
            <a:endParaRPr/>
          </a:p>
        </p:txBody>
      </p:sp>
      <p:sp>
        <p:nvSpPr>
          <p:cNvPr id="573" name="Google Shape;573;p67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grpSp>
        <p:nvGrpSpPr>
          <p:cNvPr id="574" name="Google Shape;574;p67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575" name="Google Shape;575;p67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67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67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67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67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80" name="Google Shape;58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600" y="1737100"/>
            <a:ext cx="7136797" cy="216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8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Vision Transformer-Why more accurate?</a:t>
            </a:r>
            <a:endParaRPr/>
          </a:p>
        </p:txBody>
      </p:sp>
      <p:sp>
        <p:nvSpPr>
          <p:cNvPr id="586" name="Google Shape;586;p68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grpSp>
        <p:nvGrpSpPr>
          <p:cNvPr id="587" name="Google Shape;587;p68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588" name="Google Shape;588;p68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68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68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68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68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93" name="Google Shape;59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5450" y="1758450"/>
            <a:ext cx="5936256" cy="216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9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Summary</a:t>
            </a:r>
            <a:endParaRPr/>
          </a:p>
        </p:txBody>
      </p:sp>
      <p:sp>
        <p:nvSpPr>
          <p:cNvPr id="599" name="Google Shape;599;p69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grpSp>
        <p:nvGrpSpPr>
          <p:cNvPr id="600" name="Google Shape;600;p69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601" name="Google Shape;601;p69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69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69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69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69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6" name="Google Shape;606;p69"/>
          <p:cNvSpPr txBox="1"/>
          <p:nvPr>
            <p:ph idx="1" type="body"/>
          </p:nvPr>
        </p:nvSpPr>
        <p:spPr>
          <a:xfrm>
            <a:off x="1560175" y="1375225"/>
            <a:ext cx="6361500" cy="13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600"/>
              <a:buChar char="●"/>
            </a:pPr>
            <a:r>
              <a:rPr b="1" lang="zh-CN">
                <a:solidFill>
                  <a:srgbClr val="666666"/>
                </a:solidFill>
              </a:rPr>
              <a:t>Baseline CNN model</a:t>
            </a:r>
            <a:endParaRPr b="1">
              <a:solidFill>
                <a:srgbClr val="666666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Char char="●"/>
            </a:pPr>
            <a:r>
              <a:rPr b="1" lang="zh-CN">
                <a:solidFill>
                  <a:srgbClr val="666666"/>
                </a:solidFill>
              </a:rPr>
              <a:t>Data augmentation</a:t>
            </a:r>
            <a:endParaRPr b="1">
              <a:solidFill>
                <a:srgbClr val="666666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Char char="●"/>
            </a:pPr>
            <a:r>
              <a:rPr b="1" lang="zh-CN">
                <a:solidFill>
                  <a:srgbClr val="666666"/>
                </a:solidFill>
              </a:rPr>
              <a:t>Model modification</a:t>
            </a:r>
            <a:endParaRPr b="1">
              <a:solidFill>
                <a:srgbClr val="666666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Char char="●"/>
            </a:pPr>
            <a:r>
              <a:rPr b="1" lang="zh-CN">
                <a:solidFill>
                  <a:srgbClr val="666666"/>
                </a:solidFill>
              </a:rPr>
              <a:t>VGG16</a:t>
            </a:r>
            <a:endParaRPr b="1">
              <a:solidFill>
                <a:srgbClr val="666666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Char char="●"/>
            </a:pPr>
            <a:r>
              <a:rPr b="1" lang="zh-CN">
                <a:solidFill>
                  <a:srgbClr val="666666"/>
                </a:solidFill>
              </a:rPr>
              <a:t>MLP-Mixer</a:t>
            </a:r>
            <a:endParaRPr b="1">
              <a:solidFill>
                <a:srgbClr val="666666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Char char="●"/>
            </a:pPr>
            <a:r>
              <a:rPr b="1" lang="zh-CN">
                <a:solidFill>
                  <a:srgbClr val="666666"/>
                </a:solidFill>
              </a:rPr>
              <a:t>ViT</a:t>
            </a:r>
            <a:endParaRPr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0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Reference:</a:t>
            </a:r>
            <a:endParaRPr/>
          </a:p>
        </p:txBody>
      </p:sp>
      <p:sp>
        <p:nvSpPr>
          <p:cNvPr id="612" name="Google Shape;612;p70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grpSp>
        <p:nvGrpSpPr>
          <p:cNvPr id="613" name="Google Shape;613;p70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614" name="Google Shape;614;p70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70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70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70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70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9" name="Google Shape;619;p70"/>
          <p:cNvSpPr txBox="1"/>
          <p:nvPr/>
        </p:nvSpPr>
        <p:spPr>
          <a:xfrm>
            <a:off x="1526000" y="1370025"/>
            <a:ext cx="7473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[1]</a:t>
            </a:r>
            <a:r>
              <a:rPr lang="zh-CN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Dosovitskiy A, Beyer L, Kolesnikov A, et al. An image is worth 16x16 words: Transformers for image recognition at scale[J]. arXiv preprint arXiv:2010.11929, 2020.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[2]Tolstikhin I O, Houlsby N, Kolesnikov A, et al. Mlp-mixer: An all-mlp architecture for vision[J]. Advances in Neural Information Processing Systems, 2021, 34.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[3]</a:t>
            </a:r>
            <a:r>
              <a:rPr lang="zh-CN">
                <a:solidFill>
                  <a:srgbClr val="24292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Karen Simonyan and Andrew Zisserman. Very deep convolutional networks for large-scale image recognition. arXiv preprint arXiv:1409.1556, 2014.</a:t>
            </a:r>
            <a:endParaRPr>
              <a:solidFill>
                <a:srgbClr val="24292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24292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[4]Shuying Liu and Weihong Deng. Very deep convolutional neural network based image classifi- cation using small training sample size. In Pattern Recognition (ACPR), 2015 3rd IAPR Asian Conference on, pages 730–734. IEEE, 2015.</a:t>
            </a:r>
            <a:endParaRPr>
              <a:solidFill>
                <a:srgbClr val="24292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71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Reference:</a:t>
            </a:r>
            <a:endParaRPr/>
          </a:p>
        </p:txBody>
      </p:sp>
      <p:sp>
        <p:nvSpPr>
          <p:cNvPr id="625" name="Google Shape;625;p71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grpSp>
        <p:nvGrpSpPr>
          <p:cNvPr id="626" name="Google Shape;626;p71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627" name="Google Shape;627;p71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71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71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71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71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2" name="Google Shape;632;p71"/>
          <p:cNvSpPr txBox="1"/>
          <p:nvPr/>
        </p:nvSpPr>
        <p:spPr>
          <a:xfrm>
            <a:off x="2197150" y="1321725"/>
            <a:ext cx="5983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[5]</a:t>
            </a:r>
            <a:r>
              <a:rPr lang="zh-CN" u="sng">
                <a:solidFill>
                  <a:schemeClr val="hlink"/>
                </a:solidFill>
                <a:hlinkClick r:id="rId3"/>
              </a:rPr>
              <a:t>https://towardsdatascience.com/recent-developments-and-views-on-computer-vision-x-transformer-ed32a2c72654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[6]</a:t>
            </a:r>
            <a:r>
              <a:rPr lang="zh-CN" u="sng">
                <a:solidFill>
                  <a:schemeClr val="hlink"/>
                </a:solidFill>
                <a:hlinkClick r:id="rId4"/>
              </a:rPr>
              <a:t>https://mchromiak.github.io/articles/2021/May/05/MLP-Mixer/#.YnPmvC_4hN1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[7]</a:t>
            </a:r>
            <a:r>
              <a:rPr lang="zh-CN" u="sng">
                <a:solidFill>
                  <a:schemeClr val="hlink"/>
                </a:solidFill>
                <a:hlinkClick r:id="rId5"/>
              </a:rPr>
              <a:t>https://towardsdatascience.com/illustrated-self-attention-2d627e33b20a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[8]</a:t>
            </a:r>
            <a:r>
              <a:rPr lang="zh-CN"/>
              <a:t>https://neurohive.io/en/popular-networks/vgg16/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ctrTitle"/>
          </p:nvPr>
        </p:nvSpPr>
        <p:spPr>
          <a:xfrm>
            <a:off x="2935400" y="2074800"/>
            <a:ext cx="58149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2. Baseline Model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CNN</a:t>
            </a:r>
            <a:endParaRPr/>
          </a:p>
        </p:txBody>
      </p:sp>
      <p:sp>
        <p:nvSpPr>
          <p:cNvPr id="173" name="Google Shape;173;p31"/>
          <p:cNvSpPr txBox="1"/>
          <p:nvPr>
            <p:ph idx="1" type="body"/>
          </p:nvPr>
        </p:nvSpPr>
        <p:spPr>
          <a:xfrm>
            <a:off x="1556331" y="1349141"/>
            <a:ext cx="7085700" cy="29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174" name="Google Shape;174;p31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grpSp>
        <p:nvGrpSpPr>
          <p:cNvPr id="175" name="Google Shape;175;p31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176" name="Google Shape;176;p31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1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1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1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1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1" name="Google Shape;1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975" y="1308152"/>
            <a:ext cx="7085701" cy="3689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187" name="Google Shape;18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475" y="355650"/>
            <a:ext cx="4461851" cy="315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9400" y="394075"/>
            <a:ext cx="4461851" cy="31948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9" name="Google Shape;189;p32"/>
          <p:cNvGraphicFramePr/>
          <p:nvPr/>
        </p:nvGraphicFramePr>
        <p:xfrm>
          <a:off x="1373975" y="3705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{C1527958-1E1C-4F83-8CD3-840E8C56684C}</a:tableStyleId>
              </a:tblPr>
              <a:tblGrid>
                <a:gridCol w="904875"/>
                <a:gridCol w="904875"/>
                <a:gridCol w="904875"/>
                <a:gridCol w="904875"/>
                <a:gridCol w="904875"/>
                <a:gridCol w="1022675"/>
                <a:gridCol w="787075"/>
                <a:gridCol w="1042300"/>
              </a:tblGrid>
              <a:tr h="3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Model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Dataset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Training Time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Num Params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Training Loss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Training Accuracy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Testing Loss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Testing Accuracy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Baseline CNN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Cifar-10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66706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0.01805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0.945312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0.1752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0.6411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type="ctrTitle"/>
          </p:nvPr>
        </p:nvSpPr>
        <p:spPr>
          <a:xfrm>
            <a:off x="2935400" y="2303400"/>
            <a:ext cx="58149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3</a:t>
            </a:r>
            <a:r>
              <a:rPr lang="zh-CN"/>
              <a:t>. Baseline Model with Data Augmentation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CNN + Grayscale Images</a:t>
            </a:r>
            <a:endParaRPr/>
          </a:p>
        </p:txBody>
      </p:sp>
      <p:sp>
        <p:nvSpPr>
          <p:cNvPr id="200" name="Google Shape;200;p34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grpSp>
        <p:nvGrpSpPr>
          <p:cNvPr id="201" name="Google Shape;201;p34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202" name="Google Shape;202;p34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4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34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34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34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7" name="Google Shape;2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0600" y="1720350"/>
            <a:ext cx="1702800" cy="17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4625" y="1720350"/>
            <a:ext cx="1702800" cy="17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4"/>
          <p:cNvSpPr txBox="1"/>
          <p:nvPr/>
        </p:nvSpPr>
        <p:spPr>
          <a:xfrm>
            <a:off x="2530150" y="3651500"/>
            <a:ext cx="14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Barlow"/>
                <a:ea typeface="Barlow"/>
                <a:cs typeface="Barlow"/>
                <a:sym typeface="Barlow"/>
              </a:rPr>
              <a:t>Original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10" name="Google Shape;210;p34"/>
          <p:cNvSpPr txBox="1"/>
          <p:nvPr/>
        </p:nvSpPr>
        <p:spPr>
          <a:xfrm>
            <a:off x="5514175" y="3651500"/>
            <a:ext cx="14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Barlow"/>
                <a:ea typeface="Barlow"/>
                <a:cs typeface="Barlow"/>
                <a:sym typeface="Barlow"/>
              </a:rPr>
              <a:t>Grayscale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asset template">
  <a:themeElements>
    <a:clrScheme name="Custom 347">
      <a:dk1>
        <a:srgbClr val="434343"/>
      </a:dk1>
      <a:lt1>
        <a:srgbClr val="FFFFFF"/>
      </a:lt1>
      <a:dk2>
        <a:srgbClr val="D9D9D9"/>
      </a:dk2>
      <a:lt2>
        <a:srgbClr val="FFFFFF"/>
      </a:lt2>
      <a:accent1>
        <a:srgbClr val="FFB000"/>
      </a:accent1>
      <a:accent2>
        <a:srgbClr val="FFE19E"/>
      </a:accent2>
      <a:accent3>
        <a:srgbClr val="6D9EEB"/>
      </a:accent3>
      <a:accent4>
        <a:srgbClr val="C9DAF8"/>
      </a:accent4>
      <a:accent5>
        <a:srgbClr val="93C47D"/>
      </a:accent5>
      <a:accent6>
        <a:srgbClr val="D9EAD3"/>
      </a:accent6>
      <a:hlink>
        <a:srgbClr val="FF99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